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4"/>
  </p:notesMasterIdLst>
  <p:sldIdLst>
    <p:sldId id="256" r:id="rId2"/>
    <p:sldId id="258" r:id="rId3"/>
    <p:sldId id="261" r:id="rId4"/>
    <p:sldId id="262" r:id="rId5"/>
    <p:sldId id="305" r:id="rId6"/>
    <p:sldId id="278" r:id="rId7"/>
    <p:sldId id="307" r:id="rId8"/>
    <p:sldId id="306" r:id="rId9"/>
    <p:sldId id="264" r:id="rId10"/>
    <p:sldId id="308" r:id="rId11"/>
    <p:sldId id="260" r:id="rId12"/>
    <p:sldId id="267" r:id="rId13"/>
  </p:sldIdLst>
  <p:sldSz cx="9144000" cy="5143500" type="screen16x9"/>
  <p:notesSz cx="6858000" cy="9144000"/>
  <p:embeddedFontLst>
    <p:embeddedFont>
      <p:font typeface="Montserrat" panose="020B0604020202020204" charset="0"/>
      <p:regular r:id="rId15"/>
      <p:bold r:id="rId16"/>
      <p:italic r:id="rId17"/>
      <p:boldItalic r:id="rId18"/>
    </p:embeddedFont>
    <p:embeddedFont>
      <p:font typeface="Montserrat ExtraBold" panose="020B0604020202020204" charset="0"/>
      <p:bold r:id="rId19"/>
      <p:boldItalic r:id="rId20"/>
    </p:embeddedFont>
    <p:embeddedFont>
      <p:font typeface="Montserrat ExtraLigh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AA86CD-1E3D-4E4F-B665-9586DF3189D5}">
  <a:tblStyle styleId="{51AA86CD-1E3D-4E4F-B665-9586DF3189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9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65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398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00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95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611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  <p:sldLayoutId id="2147483660" r:id="rId7"/>
    <p:sldLayoutId id="2147483662" r:id="rId8"/>
    <p:sldLayoutId id="2147483664" r:id="rId9"/>
    <p:sldLayoutId id="214748366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DICTIONARIES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I N  P Y T H O N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764F070-9D89-440A-8EBA-7DD736CE2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9646" t="34383" r="33785" b="39942"/>
          <a:stretch/>
        </p:blipFill>
        <p:spPr>
          <a:xfrm>
            <a:off x="3888712" y="3014044"/>
            <a:ext cx="1366576" cy="13205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2" y="3253297"/>
            <a:ext cx="3456256" cy="11328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TASK FOR THE WEEK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three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C4B605D-0B6F-49F9-8E33-4F911FCF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9646" t="34383" r="33785" b="39942"/>
          <a:stretch/>
        </p:blipFill>
        <p:spPr>
          <a:xfrm>
            <a:off x="7046580" y="3092965"/>
            <a:ext cx="1366576" cy="13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59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4;p41">
            <a:extLst>
              <a:ext uri="{FF2B5EF4-FFF2-40B4-BE49-F238E27FC236}">
                <a16:creationId xmlns:a16="http://schemas.microsoft.com/office/drawing/2014/main" id="{F2E94323-095F-40BD-AFDD-A6ADCD83F09C}"/>
              </a:ext>
            </a:extLst>
          </p:cNvPr>
          <p:cNvSpPr txBox="1">
            <a:spLocks/>
          </p:cNvSpPr>
          <p:nvPr/>
        </p:nvSpPr>
        <p:spPr>
          <a:xfrm>
            <a:off x="233083" y="600663"/>
            <a:ext cx="6365012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SzPts val="6000"/>
            </a:pPr>
            <a:r>
              <a:rPr lang="en-CA" sz="6000" dirty="0"/>
              <a:t>INSURED CARS</a:t>
            </a:r>
          </a:p>
        </p:txBody>
      </p:sp>
      <p:sp>
        <p:nvSpPr>
          <p:cNvPr id="10" name="Google Shape;195;p41">
            <a:extLst>
              <a:ext uri="{FF2B5EF4-FFF2-40B4-BE49-F238E27FC236}">
                <a16:creationId xmlns:a16="http://schemas.microsoft.com/office/drawing/2014/main" id="{37568BDB-9B44-4EE9-B868-4D15E768D3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31800" y="1084556"/>
            <a:ext cx="7624694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An insurance agency is feeling lazy so they’ve hired you to create a program to do a simple task for them. </a:t>
            </a:r>
            <a:endParaRPr dirty="0"/>
          </a:p>
        </p:txBody>
      </p:sp>
      <p:sp>
        <p:nvSpPr>
          <p:cNvPr id="11" name="Google Shape;195;p41">
            <a:extLst>
              <a:ext uri="{FF2B5EF4-FFF2-40B4-BE49-F238E27FC236}">
                <a16:creationId xmlns:a16="http://schemas.microsoft.com/office/drawing/2014/main" id="{F0699153-B118-4B0B-8CAA-566968B728E6}"/>
              </a:ext>
            </a:extLst>
          </p:cNvPr>
          <p:cNvSpPr txBox="1">
            <a:spLocks/>
          </p:cNvSpPr>
          <p:nvPr/>
        </p:nvSpPr>
        <p:spPr>
          <a:xfrm>
            <a:off x="367553" y="1729255"/>
            <a:ext cx="7888941" cy="189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dirty="0">
                <a:solidFill>
                  <a:schemeClr val="bg1"/>
                </a:solidFill>
              </a:rPr>
              <a:t>They have requested you to do a simple demo, they have 3 cars that they have insured, they want to be able to enter the data and it generate a message about the cars they insure. </a:t>
            </a:r>
          </a:p>
          <a:p>
            <a:pPr marL="0" indent="0" algn="l"/>
            <a:endParaRPr lang="en-US" dirty="0">
              <a:solidFill>
                <a:schemeClr val="bg1"/>
              </a:solidFill>
            </a:endParaRPr>
          </a:p>
          <a:p>
            <a:pPr marL="0" indent="0" algn="l"/>
            <a:r>
              <a:rPr lang="en-US" dirty="0">
                <a:solidFill>
                  <a:schemeClr val="bg1"/>
                </a:solidFill>
              </a:rPr>
              <a:t>The message says “</a:t>
            </a:r>
            <a:r>
              <a:rPr lang="en-US" dirty="0" err="1">
                <a:solidFill>
                  <a:schemeClr val="bg1"/>
                </a:solidFill>
              </a:rPr>
              <a:t>ownername</a:t>
            </a:r>
            <a:r>
              <a:rPr lang="en-US" dirty="0">
                <a:solidFill>
                  <a:schemeClr val="bg1"/>
                </a:solidFill>
              </a:rPr>
              <a:t> owns a </a:t>
            </a:r>
            <a:r>
              <a:rPr lang="en-US" dirty="0" err="1">
                <a:solidFill>
                  <a:schemeClr val="bg1"/>
                </a:solidFill>
              </a:rPr>
              <a:t>brandname</a:t>
            </a:r>
            <a:r>
              <a:rPr lang="en-US" dirty="0">
                <a:solidFill>
                  <a:schemeClr val="bg1"/>
                </a:solidFill>
              </a:rPr>
              <a:t> model.” for all 3 cars.</a:t>
            </a:r>
          </a:p>
          <a:p>
            <a:pPr marL="0" indent="0" algn="l"/>
            <a:endParaRPr lang="en-US" dirty="0">
              <a:solidFill>
                <a:schemeClr val="bg1"/>
              </a:solidFill>
            </a:endParaRPr>
          </a:p>
          <a:p>
            <a:pPr marL="0" indent="0" algn="l"/>
            <a:r>
              <a:rPr lang="en-US" dirty="0">
                <a:solidFill>
                  <a:schemeClr val="bg1"/>
                </a:solidFill>
              </a:rPr>
              <a:t>Use lists to create a program that collects input for all 3 cars, then prints out data formatted like so:</a:t>
            </a:r>
          </a:p>
          <a:p>
            <a:pPr marL="0" indent="0" algn="l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DC293-CB94-4214-B4AD-36ECEF18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270" y="3420941"/>
            <a:ext cx="4459825" cy="16409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64FBE4-3C8F-4A42-81D3-D980F1AD65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9646" t="34383" r="33785" b="39942"/>
          <a:stretch/>
        </p:blipFill>
        <p:spPr>
          <a:xfrm>
            <a:off x="91383" y="4105633"/>
            <a:ext cx="974202" cy="9414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GOOD LUCK</a:t>
            </a: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195;p41">
            <a:extLst>
              <a:ext uri="{FF2B5EF4-FFF2-40B4-BE49-F238E27FC236}">
                <a16:creationId xmlns:a16="http://schemas.microsoft.com/office/drawing/2014/main" id="{A685C658-39C2-47DA-8CD4-47F7DCD62D22}"/>
              </a:ext>
            </a:extLst>
          </p:cNvPr>
          <p:cNvSpPr txBox="1">
            <a:spLocks/>
          </p:cNvSpPr>
          <p:nvPr/>
        </p:nvSpPr>
        <p:spPr>
          <a:xfrm>
            <a:off x="2980103" y="2397243"/>
            <a:ext cx="3183794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Good Luck on the task, reach out on discord by making a ticket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2E4C08-8D16-40AE-8EBA-12CBFB3402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9646" t="34383" r="33785" b="39942"/>
          <a:stretch/>
        </p:blipFill>
        <p:spPr>
          <a:xfrm>
            <a:off x="3848837" y="2898507"/>
            <a:ext cx="1446325" cy="13976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6" y="2615574"/>
            <a:ext cx="2118725" cy="6601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DICTIONARY MANIPULATION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Change Values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Add Values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Remove Values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Other methods</a:t>
            </a:r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4"/>
            <a:ext cx="2067000" cy="660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TASK FOR THE WEEK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task to reinforce your learning</a:t>
            </a: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4"/>
            <a:ext cx="2067000" cy="6601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DICTIONARY BASICS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Dictionaries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Storing items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Accessing items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three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7EB91FF-4AD5-4325-8557-9E12110A6C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9646" t="34383" r="33785" b="39942"/>
          <a:stretch/>
        </p:blipFill>
        <p:spPr>
          <a:xfrm>
            <a:off x="179493" y="3808252"/>
            <a:ext cx="1366576" cy="13205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253297"/>
            <a:ext cx="4652825" cy="11328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DICTIONARY BASICS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C4B605D-0B6F-49F9-8E33-4F911FCF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9646" t="34383" r="33785" b="39942"/>
          <a:stretch/>
        </p:blipFill>
        <p:spPr>
          <a:xfrm>
            <a:off x="7046580" y="3092965"/>
            <a:ext cx="1366576" cy="13205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DICTIONARIES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417427"/>
            <a:ext cx="5390582" cy="2966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Dictionaries are used to store data in key : value pairs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They can be used to store multiple pairs in one single variable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They are created using curly brackets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Their items are ordered (since Python 3.7), changeable, and does not allow duplicates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Their items are presented in key : value pairs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Their items can be referred to by using the key name.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AD06E7D-2E20-4984-8ABA-2A305DA64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635" y="1928415"/>
            <a:ext cx="2289777" cy="1612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4E8FB-4BEA-4F61-B21C-26B4C867B6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9646" t="34383" r="33785" b="39942"/>
          <a:stretch/>
        </p:blipFill>
        <p:spPr>
          <a:xfrm>
            <a:off x="51998" y="4202097"/>
            <a:ext cx="974202" cy="9414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4495442" y="3253297"/>
            <a:ext cx="4652825" cy="11328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DICTIONARY MANIPULATION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783381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4345861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C4B605D-0B6F-49F9-8E33-4F911FCF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9646" t="34383" r="33785" b="39942"/>
          <a:stretch/>
        </p:blipFill>
        <p:spPr>
          <a:xfrm>
            <a:off x="1100093" y="3065541"/>
            <a:ext cx="1366576" cy="13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98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4" name="Google Shape;2054;p60"/>
          <p:cNvSpPr/>
          <p:nvPr/>
        </p:nvSpPr>
        <p:spPr>
          <a:xfrm>
            <a:off x="1714400" y="2739425"/>
            <a:ext cx="1819200" cy="18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5" name="Google Shape;2055;p60"/>
          <p:cNvSpPr txBox="1">
            <a:spLocks noGrp="1"/>
          </p:cNvSpPr>
          <p:nvPr>
            <p:ph type="title" idx="4294967295"/>
          </p:nvPr>
        </p:nvSpPr>
        <p:spPr>
          <a:xfrm>
            <a:off x="860612" y="2360692"/>
            <a:ext cx="3370729" cy="538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bg1"/>
                </a:solidFill>
              </a:rPr>
              <a:t>d</a:t>
            </a:r>
            <a:r>
              <a:rPr lang="en" sz="2000" dirty="0">
                <a:solidFill>
                  <a:schemeClr val="bg1"/>
                </a:solidFill>
              </a:rPr>
              <a:t>ict[“key”] = new value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056" name="Google Shape;2056;p60"/>
          <p:cNvSpPr txBox="1">
            <a:spLocks noGrp="1"/>
          </p:cNvSpPr>
          <p:nvPr>
            <p:ph type="subTitle" idx="4294967295"/>
          </p:nvPr>
        </p:nvSpPr>
        <p:spPr>
          <a:xfrm>
            <a:off x="3971617" y="3830937"/>
            <a:ext cx="1518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accent6"/>
                </a:solidFill>
              </a:rPr>
              <a:t>Mars is a cold place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2057" name="Google Shape;2057;p60"/>
          <p:cNvSpPr/>
          <p:nvPr/>
        </p:nvSpPr>
        <p:spPr>
          <a:xfrm>
            <a:off x="4310691" y="1606525"/>
            <a:ext cx="2584500" cy="258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9" name="Google Shape;2059;p60"/>
          <p:cNvSpPr txBox="1">
            <a:spLocks noGrp="1"/>
          </p:cNvSpPr>
          <p:nvPr>
            <p:ph type="subTitle" idx="4294967295"/>
          </p:nvPr>
        </p:nvSpPr>
        <p:spPr>
          <a:xfrm>
            <a:off x="4730767" y="2104325"/>
            <a:ext cx="18192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CA" sz="2000" dirty="0">
                <a:solidFill>
                  <a:schemeClr val="accent6"/>
                </a:solidFill>
              </a:rPr>
              <a:t>Update the dictionary items from the given statement.</a:t>
            </a:r>
            <a:endParaRPr sz="2000" dirty="0">
              <a:solidFill>
                <a:schemeClr val="accent6"/>
              </a:solidFill>
            </a:endParaRPr>
          </a:p>
        </p:txBody>
      </p:sp>
      <p:cxnSp>
        <p:nvCxnSpPr>
          <p:cNvPr id="2064" name="Google Shape;2064;p60"/>
          <p:cNvCxnSpPr>
            <a:stCxn id="2057" idx="4"/>
          </p:cNvCxnSpPr>
          <p:nvPr/>
        </p:nvCxnSpPr>
        <p:spPr>
          <a:xfrm>
            <a:off x="5602941" y="4191025"/>
            <a:ext cx="0" cy="1362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5" name="Google Shape;2065;p60"/>
          <p:cNvCxnSpPr>
            <a:stCxn id="2054" idx="4"/>
          </p:cNvCxnSpPr>
          <p:nvPr/>
        </p:nvCxnSpPr>
        <p:spPr>
          <a:xfrm>
            <a:off x="2624000" y="4558625"/>
            <a:ext cx="0" cy="712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214;p44">
            <a:extLst>
              <a:ext uri="{FF2B5EF4-FFF2-40B4-BE49-F238E27FC236}">
                <a16:creationId xmlns:a16="http://schemas.microsoft.com/office/drawing/2014/main" id="{69CEAA90-54D4-4911-AFB9-8343B37695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CHANGING VALUES 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86B9705-E01E-4C5D-9420-90EB065AC4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9646" t="34383" r="33785" b="39942"/>
          <a:stretch/>
        </p:blipFill>
        <p:spPr>
          <a:xfrm>
            <a:off x="8117800" y="93972"/>
            <a:ext cx="974202" cy="941401"/>
          </a:xfrm>
          <a:prstGeom prst="rect">
            <a:avLst/>
          </a:prstGeom>
        </p:spPr>
      </p:pic>
      <p:sp>
        <p:nvSpPr>
          <p:cNvPr id="20" name="Google Shape;2059;p60">
            <a:extLst>
              <a:ext uri="{FF2B5EF4-FFF2-40B4-BE49-F238E27FC236}">
                <a16:creationId xmlns:a16="http://schemas.microsoft.com/office/drawing/2014/main" id="{5683E175-316C-4967-8461-6AD1E13206D0}"/>
              </a:ext>
            </a:extLst>
          </p:cNvPr>
          <p:cNvSpPr txBox="1">
            <a:spLocks/>
          </p:cNvSpPr>
          <p:nvPr/>
        </p:nvSpPr>
        <p:spPr>
          <a:xfrm>
            <a:off x="1714400" y="3195837"/>
            <a:ext cx="18192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1400" dirty="0">
                <a:solidFill>
                  <a:schemeClr val="accent6"/>
                </a:solidFill>
              </a:rPr>
              <a:t>Change the value of a specific item by referring to its key name</a:t>
            </a:r>
          </a:p>
        </p:txBody>
      </p:sp>
      <p:sp>
        <p:nvSpPr>
          <p:cNvPr id="21" name="Google Shape;2055;p60">
            <a:extLst>
              <a:ext uri="{FF2B5EF4-FFF2-40B4-BE49-F238E27FC236}">
                <a16:creationId xmlns:a16="http://schemas.microsoft.com/office/drawing/2014/main" id="{B5E63AC5-38B1-494E-B50A-928DE2EBE293}"/>
              </a:ext>
            </a:extLst>
          </p:cNvPr>
          <p:cNvSpPr txBox="1">
            <a:spLocks/>
          </p:cNvSpPr>
          <p:nvPr/>
        </p:nvSpPr>
        <p:spPr>
          <a:xfrm>
            <a:off x="3743159" y="1066434"/>
            <a:ext cx="3719564" cy="53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CA" sz="2000" dirty="0" err="1">
                <a:solidFill>
                  <a:schemeClr val="bg1"/>
                </a:solidFill>
              </a:rPr>
              <a:t>dict.update</a:t>
            </a:r>
            <a:r>
              <a:rPr lang="en-CA" sz="2000" dirty="0">
                <a:solidFill>
                  <a:schemeClr val="bg1"/>
                </a:solidFill>
              </a:rPr>
              <a:t>({“key”: value})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4" name="Google Shape;2054;p60"/>
          <p:cNvSpPr/>
          <p:nvPr/>
        </p:nvSpPr>
        <p:spPr>
          <a:xfrm>
            <a:off x="1714400" y="2739425"/>
            <a:ext cx="1819200" cy="18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60"/>
          <p:cNvSpPr txBox="1">
            <a:spLocks noGrp="1"/>
          </p:cNvSpPr>
          <p:nvPr>
            <p:ph type="title" idx="4294967295"/>
          </p:nvPr>
        </p:nvSpPr>
        <p:spPr>
          <a:xfrm>
            <a:off x="146740" y="2346335"/>
            <a:ext cx="4069976" cy="538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bg1"/>
                </a:solidFill>
              </a:rPr>
              <a:t>d</a:t>
            </a:r>
            <a:r>
              <a:rPr lang="en" sz="2000" dirty="0">
                <a:solidFill>
                  <a:schemeClr val="bg1"/>
                </a:solidFill>
              </a:rPr>
              <a:t>ict[“new key”] = new value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056" name="Google Shape;2056;p60"/>
          <p:cNvSpPr txBox="1">
            <a:spLocks noGrp="1"/>
          </p:cNvSpPr>
          <p:nvPr>
            <p:ph type="subTitle" idx="4294967295"/>
          </p:nvPr>
        </p:nvSpPr>
        <p:spPr>
          <a:xfrm>
            <a:off x="3971617" y="3830937"/>
            <a:ext cx="1518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accent6"/>
                </a:solidFill>
              </a:rPr>
              <a:t>Mars is a cold place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2057" name="Google Shape;2057;p60"/>
          <p:cNvSpPr/>
          <p:nvPr/>
        </p:nvSpPr>
        <p:spPr>
          <a:xfrm>
            <a:off x="4310691" y="1606525"/>
            <a:ext cx="2584500" cy="258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60"/>
          <p:cNvSpPr txBox="1">
            <a:spLocks noGrp="1"/>
          </p:cNvSpPr>
          <p:nvPr>
            <p:ph type="subTitle" idx="4294967295"/>
          </p:nvPr>
        </p:nvSpPr>
        <p:spPr>
          <a:xfrm>
            <a:off x="4693341" y="2104325"/>
            <a:ext cx="18192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CA" sz="2000" dirty="0">
                <a:solidFill>
                  <a:schemeClr val="accent6"/>
                </a:solidFill>
              </a:rPr>
              <a:t>Update the dictionary items from the given statement.</a:t>
            </a:r>
            <a:endParaRPr sz="2000" dirty="0">
              <a:solidFill>
                <a:schemeClr val="accent6"/>
              </a:solidFill>
            </a:endParaRPr>
          </a:p>
        </p:txBody>
      </p:sp>
      <p:cxnSp>
        <p:nvCxnSpPr>
          <p:cNvPr id="2064" name="Google Shape;2064;p60"/>
          <p:cNvCxnSpPr>
            <a:stCxn id="2057" idx="4"/>
          </p:cNvCxnSpPr>
          <p:nvPr/>
        </p:nvCxnSpPr>
        <p:spPr>
          <a:xfrm>
            <a:off x="5602941" y="4191025"/>
            <a:ext cx="0" cy="1362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5" name="Google Shape;2065;p60"/>
          <p:cNvCxnSpPr>
            <a:stCxn id="2054" idx="4"/>
          </p:cNvCxnSpPr>
          <p:nvPr/>
        </p:nvCxnSpPr>
        <p:spPr>
          <a:xfrm>
            <a:off x="2624000" y="4558625"/>
            <a:ext cx="0" cy="712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214;p44">
            <a:extLst>
              <a:ext uri="{FF2B5EF4-FFF2-40B4-BE49-F238E27FC236}">
                <a16:creationId xmlns:a16="http://schemas.microsoft.com/office/drawing/2014/main" id="{69CEAA90-54D4-4911-AFB9-8343B37695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ADDING VALUES 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86B9705-E01E-4C5D-9420-90EB065AC4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9646" t="34383" r="33785" b="39942"/>
          <a:stretch/>
        </p:blipFill>
        <p:spPr>
          <a:xfrm>
            <a:off x="8117800" y="93972"/>
            <a:ext cx="974202" cy="941401"/>
          </a:xfrm>
          <a:prstGeom prst="rect">
            <a:avLst/>
          </a:prstGeom>
        </p:spPr>
      </p:pic>
      <p:sp>
        <p:nvSpPr>
          <p:cNvPr id="20" name="Google Shape;2059;p60">
            <a:extLst>
              <a:ext uri="{FF2B5EF4-FFF2-40B4-BE49-F238E27FC236}">
                <a16:creationId xmlns:a16="http://schemas.microsoft.com/office/drawing/2014/main" id="{5683E175-316C-4967-8461-6AD1E13206D0}"/>
              </a:ext>
            </a:extLst>
          </p:cNvPr>
          <p:cNvSpPr txBox="1">
            <a:spLocks/>
          </p:cNvSpPr>
          <p:nvPr/>
        </p:nvSpPr>
        <p:spPr>
          <a:xfrm>
            <a:off x="1714400" y="3086421"/>
            <a:ext cx="18192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400" dirty="0">
                <a:solidFill>
                  <a:schemeClr val="accent6"/>
                </a:solidFill>
              </a:rPr>
              <a:t>Add an item to the dictionary by using a new index key and assigning a value to it</a:t>
            </a:r>
          </a:p>
        </p:txBody>
      </p:sp>
      <p:sp>
        <p:nvSpPr>
          <p:cNvPr id="21" name="Google Shape;2055;p60">
            <a:extLst>
              <a:ext uri="{FF2B5EF4-FFF2-40B4-BE49-F238E27FC236}">
                <a16:creationId xmlns:a16="http://schemas.microsoft.com/office/drawing/2014/main" id="{B5E63AC5-38B1-494E-B50A-928DE2EBE293}"/>
              </a:ext>
            </a:extLst>
          </p:cNvPr>
          <p:cNvSpPr txBox="1">
            <a:spLocks/>
          </p:cNvSpPr>
          <p:nvPr/>
        </p:nvSpPr>
        <p:spPr>
          <a:xfrm>
            <a:off x="3010233" y="1043045"/>
            <a:ext cx="5195267" cy="53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CA" sz="2000" dirty="0" err="1">
                <a:solidFill>
                  <a:schemeClr val="bg1"/>
                </a:solidFill>
              </a:rPr>
              <a:t>dict.update</a:t>
            </a:r>
            <a:r>
              <a:rPr lang="en-CA" sz="2000" dirty="0">
                <a:solidFill>
                  <a:schemeClr val="bg1"/>
                </a:solidFill>
              </a:rPr>
              <a:t>({“new key”: new value})</a:t>
            </a:r>
          </a:p>
        </p:txBody>
      </p:sp>
    </p:spTree>
    <p:extLst>
      <p:ext uri="{BB962C8B-B14F-4D97-AF65-F5344CB8AC3E}">
        <p14:creationId xmlns:p14="http://schemas.microsoft.com/office/powerpoint/2010/main" val="2219241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4" name="Google Shape;2054;p60"/>
          <p:cNvSpPr/>
          <p:nvPr/>
        </p:nvSpPr>
        <p:spPr>
          <a:xfrm>
            <a:off x="1077905" y="2739425"/>
            <a:ext cx="1819200" cy="18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60"/>
          <p:cNvSpPr/>
          <p:nvPr/>
        </p:nvSpPr>
        <p:spPr>
          <a:xfrm>
            <a:off x="3279750" y="1606525"/>
            <a:ext cx="2584500" cy="258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60"/>
          <p:cNvSpPr/>
          <p:nvPr/>
        </p:nvSpPr>
        <p:spPr>
          <a:xfrm>
            <a:off x="6246905" y="1319200"/>
            <a:ext cx="1819200" cy="181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60"/>
          <p:cNvSpPr txBox="1">
            <a:spLocks noGrp="1"/>
          </p:cNvSpPr>
          <p:nvPr>
            <p:ph type="subTitle" idx="4294967295"/>
          </p:nvPr>
        </p:nvSpPr>
        <p:spPr>
          <a:xfrm>
            <a:off x="3279751" y="2129512"/>
            <a:ext cx="2584499" cy="1219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accent6"/>
                </a:solidFill>
              </a:rPr>
              <a:t>Deletes the item with the specified key name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" sz="1400" dirty="0"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accent6"/>
                </a:solidFill>
              </a:rPr>
              <a:t>Can also completely delete the dictionary</a:t>
            </a:r>
            <a:endParaRPr sz="1400" dirty="0">
              <a:solidFill>
                <a:schemeClr val="accent6"/>
              </a:solidFill>
            </a:endParaRPr>
          </a:p>
        </p:txBody>
      </p:sp>
      <p:cxnSp>
        <p:nvCxnSpPr>
          <p:cNvPr id="2063" name="Google Shape;2063;p60"/>
          <p:cNvCxnSpPr>
            <a:cxnSpLocks/>
            <a:stCxn id="2060" idx="0"/>
          </p:cNvCxnSpPr>
          <p:nvPr/>
        </p:nvCxnSpPr>
        <p:spPr>
          <a:xfrm rot="10800000">
            <a:off x="7156505" y="-320000"/>
            <a:ext cx="0" cy="1639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" name="Google Shape;2064;p60"/>
          <p:cNvCxnSpPr>
            <a:stCxn id="2057" idx="4"/>
          </p:cNvCxnSpPr>
          <p:nvPr/>
        </p:nvCxnSpPr>
        <p:spPr>
          <a:xfrm>
            <a:off x="4572000" y="4191025"/>
            <a:ext cx="0" cy="1362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5" name="Google Shape;2065;p60"/>
          <p:cNvCxnSpPr>
            <a:stCxn id="2054" idx="4"/>
          </p:cNvCxnSpPr>
          <p:nvPr/>
        </p:nvCxnSpPr>
        <p:spPr>
          <a:xfrm>
            <a:off x="1987505" y="4558625"/>
            <a:ext cx="0" cy="712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214;p44">
            <a:extLst>
              <a:ext uri="{FF2B5EF4-FFF2-40B4-BE49-F238E27FC236}">
                <a16:creationId xmlns:a16="http://schemas.microsoft.com/office/drawing/2014/main" id="{69CEAA90-54D4-4911-AFB9-8343B37695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REMOVING VALUES 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E1BA30-85F9-4F53-ADFB-A1040C1B5D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9646" t="34383" r="33785" b="39942"/>
          <a:stretch/>
        </p:blipFill>
        <p:spPr>
          <a:xfrm>
            <a:off x="8117800" y="93972"/>
            <a:ext cx="974202" cy="941401"/>
          </a:xfrm>
          <a:prstGeom prst="rect">
            <a:avLst/>
          </a:prstGeom>
        </p:spPr>
      </p:pic>
      <p:sp>
        <p:nvSpPr>
          <p:cNvPr id="2056" name="Google Shape;2056;p60"/>
          <p:cNvSpPr txBox="1">
            <a:spLocks noGrp="1"/>
          </p:cNvSpPr>
          <p:nvPr>
            <p:ph type="subTitle" idx="4294967295"/>
          </p:nvPr>
        </p:nvSpPr>
        <p:spPr>
          <a:xfrm>
            <a:off x="1228355" y="3167814"/>
            <a:ext cx="1518300" cy="962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CA" sz="1400" dirty="0">
                <a:solidFill>
                  <a:schemeClr val="accent6"/>
                </a:solidFill>
              </a:rPr>
              <a:t>Removes the item with the specified key name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2059" name="Google Shape;2059;p60"/>
          <p:cNvSpPr txBox="1">
            <a:spLocks noGrp="1"/>
          </p:cNvSpPr>
          <p:nvPr>
            <p:ph type="subTitle" idx="4294967295"/>
          </p:nvPr>
        </p:nvSpPr>
        <p:spPr>
          <a:xfrm>
            <a:off x="6246905" y="1971312"/>
            <a:ext cx="18192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CA" sz="1400" dirty="0">
                <a:solidFill>
                  <a:schemeClr val="accent6"/>
                </a:solidFill>
              </a:rPr>
              <a:t>Removes the last inserted item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17" name="Google Shape;2055;p60">
            <a:extLst>
              <a:ext uri="{FF2B5EF4-FFF2-40B4-BE49-F238E27FC236}">
                <a16:creationId xmlns:a16="http://schemas.microsoft.com/office/drawing/2014/main" id="{46A777FD-E37E-4BAA-85FF-A9419C4C0C4B}"/>
              </a:ext>
            </a:extLst>
          </p:cNvPr>
          <p:cNvSpPr txBox="1">
            <a:spLocks/>
          </p:cNvSpPr>
          <p:nvPr/>
        </p:nvSpPr>
        <p:spPr>
          <a:xfrm>
            <a:off x="888824" y="2302708"/>
            <a:ext cx="2197361" cy="53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000" dirty="0" err="1">
                <a:solidFill>
                  <a:schemeClr val="bg1"/>
                </a:solidFill>
              </a:rPr>
              <a:t>dict.pop</a:t>
            </a:r>
            <a:r>
              <a:rPr lang="en-US" sz="2000" dirty="0">
                <a:solidFill>
                  <a:schemeClr val="bg1"/>
                </a:solidFill>
              </a:rPr>
              <a:t>(“key”)</a:t>
            </a:r>
          </a:p>
        </p:txBody>
      </p:sp>
      <p:sp>
        <p:nvSpPr>
          <p:cNvPr id="19" name="Google Shape;2055;p60">
            <a:extLst>
              <a:ext uri="{FF2B5EF4-FFF2-40B4-BE49-F238E27FC236}">
                <a16:creationId xmlns:a16="http://schemas.microsoft.com/office/drawing/2014/main" id="{6F72D0CC-A6E8-4A1C-9C8B-CD09DA3E1F0E}"/>
              </a:ext>
            </a:extLst>
          </p:cNvPr>
          <p:cNvSpPr txBox="1">
            <a:spLocks/>
          </p:cNvSpPr>
          <p:nvPr/>
        </p:nvSpPr>
        <p:spPr>
          <a:xfrm>
            <a:off x="6057824" y="3110942"/>
            <a:ext cx="2197361" cy="53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000" dirty="0" err="1">
                <a:solidFill>
                  <a:schemeClr val="bg1"/>
                </a:solidFill>
              </a:rPr>
              <a:t>dict.popitem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0" name="Google Shape;2055;p60">
            <a:extLst>
              <a:ext uri="{FF2B5EF4-FFF2-40B4-BE49-F238E27FC236}">
                <a16:creationId xmlns:a16="http://schemas.microsoft.com/office/drawing/2014/main" id="{F7078665-B4F8-49D2-90F5-703E4481E5CA}"/>
              </a:ext>
            </a:extLst>
          </p:cNvPr>
          <p:cNvSpPr txBox="1">
            <a:spLocks/>
          </p:cNvSpPr>
          <p:nvPr/>
        </p:nvSpPr>
        <p:spPr>
          <a:xfrm>
            <a:off x="3473319" y="1117383"/>
            <a:ext cx="2197361" cy="53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del </a:t>
            </a:r>
            <a:r>
              <a:rPr lang="en-US" sz="2000" dirty="0" err="1">
                <a:solidFill>
                  <a:schemeClr val="bg1"/>
                </a:solidFill>
              </a:rPr>
              <a:t>dict</a:t>
            </a:r>
            <a:r>
              <a:rPr lang="en-US" sz="2000" dirty="0">
                <a:solidFill>
                  <a:schemeClr val="bg1"/>
                </a:solidFill>
              </a:rPr>
              <a:t>[“key”]</a:t>
            </a:r>
          </a:p>
        </p:txBody>
      </p:sp>
      <p:sp>
        <p:nvSpPr>
          <p:cNvPr id="21" name="Google Shape;2055;p60">
            <a:extLst>
              <a:ext uri="{FF2B5EF4-FFF2-40B4-BE49-F238E27FC236}">
                <a16:creationId xmlns:a16="http://schemas.microsoft.com/office/drawing/2014/main" id="{BE5193D4-B5D0-4142-96C5-271767B4BB1C}"/>
              </a:ext>
            </a:extLst>
          </p:cNvPr>
          <p:cNvSpPr txBox="1">
            <a:spLocks/>
          </p:cNvSpPr>
          <p:nvPr/>
        </p:nvSpPr>
        <p:spPr>
          <a:xfrm>
            <a:off x="3969229" y="2739424"/>
            <a:ext cx="1205540" cy="53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del </a:t>
            </a:r>
            <a:r>
              <a:rPr lang="en-US" sz="2000" dirty="0" err="1">
                <a:solidFill>
                  <a:schemeClr val="tx1"/>
                </a:solidFill>
              </a:rPr>
              <a:t>dict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62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 FEW OTHER METHODS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dict.c</a:t>
            </a:r>
            <a:r>
              <a:rPr lang="en" dirty="0"/>
              <a:t>opy()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Returns a copy of the dictionary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dict.v</a:t>
            </a:r>
            <a:r>
              <a:rPr lang="en" dirty="0"/>
              <a:t>alues()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Return a list of all values in t</a:t>
            </a:r>
            <a:r>
              <a:rPr lang="en-CA" dirty="0"/>
              <a:t>he</a:t>
            </a:r>
            <a:r>
              <a:rPr lang="en" dirty="0"/>
              <a:t> dictionary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dict.c</a:t>
            </a:r>
            <a:r>
              <a:rPr lang="en" dirty="0"/>
              <a:t>lear()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Removes all elements from the dictionary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46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10455;p79">
            <a:extLst>
              <a:ext uri="{FF2B5EF4-FFF2-40B4-BE49-F238E27FC236}">
                <a16:creationId xmlns:a16="http://schemas.microsoft.com/office/drawing/2014/main" id="{DA425ABA-F740-453F-BB5E-5945D52E02BA}"/>
              </a:ext>
            </a:extLst>
          </p:cNvPr>
          <p:cNvGrpSpPr/>
          <p:nvPr/>
        </p:nvGrpSpPr>
        <p:grpSpPr>
          <a:xfrm>
            <a:off x="1921300" y="2032472"/>
            <a:ext cx="321294" cy="387178"/>
            <a:chOff x="6421399" y="2308227"/>
            <a:chExt cx="263567" cy="317614"/>
          </a:xfrm>
        </p:grpSpPr>
        <p:sp>
          <p:nvSpPr>
            <p:cNvPr id="25" name="Google Shape;10456;p79">
              <a:extLst>
                <a:ext uri="{FF2B5EF4-FFF2-40B4-BE49-F238E27FC236}">
                  <a16:creationId xmlns:a16="http://schemas.microsoft.com/office/drawing/2014/main" id="{AF416BC3-EACB-403A-B59A-BA441AADF4EF}"/>
                </a:ext>
              </a:extLst>
            </p:cNvPr>
            <p:cNvSpPr/>
            <p:nvPr/>
          </p:nvSpPr>
          <p:spPr>
            <a:xfrm>
              <a:off x="6421399" y="2308227"/>
              <a:ext cx="263567" cy="317614"/>
            </a:xfrm>
            <a:custGeom>
              <a:avLst/>
              <a:gdLst/>
              <a:ahLst/>
              <a:cxnLst/>
              <a:rect l="l" t="t" r="r" b="b"/>
              <a:pathLst>
                <a:path w="8300" h="10002" extrusionOk="0">
                  <a:moveTo>
                    <a:pt x="4192" y="298"/>
                  </a:moveTo>
                  <a:cubicBezTo>
                    <a:pt x="4501" y="298"/>
                    <a:pt x="4775" y="513"/>
                    <a:pt x="4835" y="810"/>
                  </a:cubicBezTo>
                  <a:lnTo>
                    <a:pt x="3430" y="810"/>
                  </a:lnTo>
                  <a:cubicBezTo>
                    <a:pt x="3513" y="513"/>
                    <a:pt x="3775" y="298"/>
                    <a:pt x="4085" y="298"/>
                  </a:cubicBezTo>
                  <a:close/>
                  <a:moveTo>
                    <a:pt x="5918" y="1108"/>
                  </a:moveTo>
                  <a:cubicBezTo>
                    <a:pt x="6275" y="1108"/>
                    <a:pt x="6585" y="1275"/>
                    <a:pt x="6799" y="1560"/>
                  </a:cubicBezTo>
                  <a:lnTo>
                    <a:pt x="1465" y="1560"/>
                  </a:lnTo>
                  <a:cubicBezTo>
                    <a:pt x="1680" y="1275"/>
                    <a:pt x="1989" y="1108"/>
                    <a:pt x="2346" y="1108"/>
                  </a:cubicBezTo>
                  <a:close/>
                  <a:moveTo>
                    <a:pt x="4085" y="1"/>
                  </a:moveTo>
                  <a:cubicBezTo>
                    <a:pt x="3608" y="1"/>
                    <a:pt x="3215" y="346"/>
                    <a:pt x="3156" y="810"/>
                  </a:cubicBezTo>
                  <a:lnTo>
                    <a:pt x="2346" y="810"/>
                  </a:lnTo>
                  <a:cubicBezTo>
                    <a:pt x="1822" y="810"/>
                    <a:pt x="1370" y="1096"/>
                    <a:pt x="1132" y="1560"/>
                  </a:cubicBezTo>
                  <a:lnTo>
                    <a:pt x="596" y="1560"/>
                  </a:lnTo>
                  <a:cubicBezTo>
                    <a:pt x="263" y="1560"/>
                    <a:pt x="1" y="1822"/>
                    <a:pt x="1" y="2156"/>
                  </a:cubicBezTo>
                  <a:cubicBezTo>
                    <a:pt x="1" y="2477"/>
                    <a:pt x="263" y="2751"/>
                    <a:pt x="596" y="2751"/>
                  </a:cubicBezTo>
                  <a:lnTo>
                    <a:pt x="1013" y="2751"/>
                  </a:lnTo>
                  <a:lnTo>
                    <a:pt x="1370" y="9359"/>
                  </a:lnTo>
                  <a:cubicBezTo>
                    <a:pt x="1382" y="9716"/>
                    <a:pt x="1680" y="10002"/>
                    <a:pt x="2037" y="10002"/>
                  </a:cubicBezTo>
                  <a:lnTo>
                    <a:pt x="4466" y="10002"/>
                  </a:lnTo>
                  <a:cubicBezTo>
                    <a:pt x="4537" y="10002"/>
                    <a:pt x="4609" y="9942"/>
                    <a:pt x="4609" y="9847"/>
                  </a:cubicBezTo>
                  <a:cubicBezTo>
                    <a:pt x="4609" y="9752"/>
                    <a:pt x="4549" y="9704"/>
                    <a:pt x="4466" y="9704"/>
                  </a:cubicBezTo>
                  <a:lnTo>
                    <a:pt x="2037" y="9704"/>
                  </a:lnTo>
                  <a:cubicBezTo>
                    <a:pt x="1822" y="9704"/>
                    <a:pt x="1668" y="9538"/>
                    <a:pt x="1644" y="9347"/>
                  </a:cubicBezTo>
                  <a:lnTo>
                    <a:pt x="1287" y="2751"/>
                  </a:lnTo>
                  <a:lnTo>
                    <a:pt x="2084" y="2751"/>
                  </a:lnTo>
                  <a:cubicBezTo>
                    <a:pt x="2156" y="2751"/>
                    <a:pt x="2227" y="2692"/>
                    <a:pt x="2227" y="2596"/>
                  </a:cubicBezTo>
                  <a:cubicBezTo>
                    <a:pt x="2227" y="2525"/>
                    <a:pt x="2168" y="2453"/>
                    <a:pt x="2084" y="2453"/>
                  </a:cubicBezTo>
                  <a:lnTo>
                    <a:pt x="596" y="2453"/>
                  </a:lnTo>
                  <a:cubicBezTo>
                    <a:pt x="429" y="2453"/>
                    <a:pt x="298" y="2322"/>
                    <a:pt x="298" y="2156"/>
                  </a:cubicBezTo>
                  <a:cubicBezTo>
                    <a:pt x="298" y="1989"/>
                    <a:pt x="429" y="1858"/>
                    <a:pt x="596" y="1858"/>
                  </a:cubicBezTo>
                  <a:lnTo>
                    <a:pt x="7704" y="1858"/>
                  </a:lnTo>
                  <a:cubicBezTo>
                    <a:pt x="7871" y="1858"/>
                    <a:pt x="8002" y="1989"/>
                    <a:pt x="8002" y="2156"/>
                  </a:cubicBezTo>
                  <a:cubicBezTo>
                    <a:pt x="8002" y="2322"/>
                    <a:pt x="7871" y="2453"/>
                    <a:pt x="7704" y="2453"/>
                  </a:cubicBezTo>
                  <a:lnTo>
                    <a:pt x="2763" y="2453"/>
                  </a:lnTo>
                  <a:cubicBezTo>
                    <a:pt x="2692" y="2453"/>
                    <a:pt x="2620" y="2513"/>
                    <a:pt x="2620" y="2596"/>
                  </a:cubicBezTo>
                  <a:cubicBezTo>
                    <a:pt x="2620" y="2680"/>
                    <a:pt x="2680" y="2751"/>
                    <a:pt x="2763" y="2751"/>
                  </a:cubicBezTo>
                  <a:lnTo>
                    <a:pt x="7002" y="2751"/>
                  </a:lnTo>
                  <a:lnTo>
                    <a:pt x="6633" y="9347"/>
                  </a:lnTo>
                  <a:cubicBezTo>
                    <a:pt x="6621" y="9550"/>
                    <a:pt x="6454" y="9704"/>
                    <a:pt x="6252" y="9704"/>
                  </a:cubicBezTo>
                  <a:lnTo>
                    <a:pt x="5156" y="9704"/>
                  </a:lnTo>
                  <a:cubicBezTo>
                    <a:pt x="5085" y="9704"/>
                    <a:pt x="5013" y="9752"/>
                    <a:pt x="5013" y="9847"/>
                  </a:cubicBezTo>
                  <a:cubicBezTo>
                    <a:pt x="5013" y="9942"/>
                    <a:pt x="5073" y="10002"/>
                    <a:pt x="5156" y="10002"/>
                  </a:cubicBezTo>
                  <a:lnTo>
                    <a:pt x="6252" y="10002"/>
                  </a:lnTo>
                  <a:cubicBezTo>
                    <a:pt x="6609" y="10002"/>
                    <a:pt x="6906" y="9716"/>
                    <a:pt x="6918" y="9359"/>
                  </a:cubicBezTo>
                  <a:lnTo>
                    <a:pt x="7287" y="2751"/>
                  </a:lnTo>
                  <a:lnTo>
                    <a:pt x="7704" y="2751"/>
                  </a:lnTo>
                  <a:cubicBezTo>
                    <a:pt x="8038" y="2751"/>
                    <a:pt x="8299" y="2477"/>
                    <a:pt x="8299" y="2156"/>
                  </a:cubicBezTo>
                  <a:cubicBezTo>
                    <a:pt x="8288" y="1822"/>
                    <a:pt x="8014" y="1560"/>
                    <a:pt x="7692" y="1560"/>
                  </a:cubicBezTo>
                  <a:lnTo>
                    <a:pt x="7145" y="1560"/>
                  </a:lnTo>
                  <a:cubicBezTo>
                    <a:pt x="6906" y="1108"/>
                    <a:pt x="6442" y="810"/>
                    <a:pt x="5918" y="810"/>
                  </a:cubicBezTo>
                  <a:lnTo>
                    <a:pt x="5132" y="810"/>
                  </a:lnTo>
                  <a:cubicBezTo>
                    <a:pt x="5073" y="346"/>
                    <a:pt x="4668" y="1"/>
                    <a:pt x="41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457;p79">
              <a:extLst>
                <a:ext uri="{FF2B5EF4-FFF2-40B4-BE49-F238E27FC236}">
                  <a16:creationId xmlns:a16="http://schemas.microsoft.com/office/drawing/2014/main" id="{B9061598-217D-480C-BD90-BB6E9B8D43E0}"/>
                </a:ext>
              </a:extLst>
            </p:cNvPr>
            <p:cNvSpPr/>
            <p:nvPr/>
          </p:nvSpPr>
          <p:spPr>
            <a:xfrm>
              <a:off x="6539750" y="2414860"/>
              <a:ext cx="26484" cy="162236"/>
            </a:xfrm>
            <a:custGeom>
              <a:avLst/>
              <a:gdLst/>
              <a:ahLst/>
              <a:cxnLst/>
              <a:rect l="l" t="t" r="r" b="b"/>
              <a:pathLst>
                <a:path w="834" h="5109" extrusionOk="0">
                  <a:moveTo>
                    <a:pt x="405" y="286"/>
                  </a:moveTo>
                  <a:cubicBezTo>
                    <a:pt x="477" y="298"/>
                    <a:pt x="536" y="346"/>
                    <a:pt x="536" y="417"/>
                  </a:cubicBezTo>
                  <a:lnTo>
                    <a:pt x="536" y="4691"/>
                  </a:lnTo>
                  <a:cubicBezTo>
                    <a:pt x="536" y="4763"/>
                    <a:pt x="477" y="4822"/>
                    <a:pt x="405" y="4822"/>
                  </a:cubicBezTo>
                  <a:cubicBezTo>
                    <a:pt x="334" y="4822"/>
                    <a:pt x="274" y="4763"/>
                    <a:pt x="274" y="4691"/>
                  </a:cubicBezTo>
                  <a:lnTo>
                    <a:pt x="274" y="417"/>
                  </a:lnTo>
                  <a:cubicBezTo>
                    <a:pt x="274" y="346"/>
                    <a:pt x="334" y="286"/>
                    <a:pt x="405" y="286"/>
                  </a:cubicBezTo>
                  <a:close/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4691"/>
                  </a:lnTo>
                  <a:cubicBezTo>
                    <a:pt x="0" y="4930"/>
                    <a:pt x="203" y="5108"/>
                    <a:pt x="417" y="5108"/>
                  </a:cubicBezTo>
                  <a:cubicBezTo>
                    <a:pt x="655" y="5108"/>
                    <a:pt x="834" y="4918"/>
                    <a:pt x="834" y="4691"/>
                  </a:cubicBezTo>
                  <a:lnTo>
                    <a:pt x="834" y="417"/>
                  </a:ln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458;p79">
              <a:extLst>
                <a:ext uri="{FF2B5EF4-FFF2-40B4-BE49-F238E27FC236}">
                  <a16:creationId xmlns:a16="http://schemas.microsoft.com/office/drawing/2014/main" id="{65FBA331-1034-4C34-8F2B-227658CC1B3D}"/>
                </a:ext>
              </a:extLst>
            </p:cNvPr>
            <p:cNvSpPr/>
            <p:nvPr/>
          </p:nvSpPr>
          <p:spPr>
            <a:xfrm>
              <a:off x="6590018" y="2414479"/>
              <a:ext cx="30294" cy="162967"/>
            </a:xfrm>
            <a:custGeom>
              <a:avLst/>
              <a:gdLst/>
              <a:ahLst/>
              <a:cxnLst/>
              <a:rect l="l" t="t" r="r" b="b"/>
              <a:pathLst>
                <a:path w="954" h="5132" extrusionOk="0">
                  <a:moveTo>
                    <a:pt x="537" y="0"/>
                  </a:moveTo>
                  <a:cubicBezTo>
                    <a:pt x="311" y="0"/>
                    <a:pt x="120" y="179"/>
                    <a:pt x="120" y="417"/>
                  </a:cubicBezTo>
                  <a:lnTo>
                    <a:pt x="1" y="4691"/>
                  </a:lnTo>
                  <a:cubicBezTo>
                    <a:pt x="1" y="4811"/>
                    <a:pt x="49" y="4906"/>
                    <a:pt x="120" y="5001"/>
                  </a:cubicBezTo>
                  <a:cubicBezTo>
                    <a:pt x="191" y="5084"/>
                    <a:pt x="311" y="5132"/>
                    <a:pt x="418" y="5132"/>
                  </a:cubicBezTo>
                  <a:cubicBezTo>
                    <a:pt x="644" y="5132"/>
                    <a:pt x="834" y="4953"/>
                    <a:pt x="834" y="4715"/>
                  </a:cubicBezTo>
                  <a:lnTo>
                    <a:pt x="846" y="4025"/>
                  </a:lnTo>
                  <a:cubicBezTo>
                    <a:pt x="846" y="3953"/>
                    <a:pt x="787" y="3882"/>
                    <a:pt x="703" y="3882"/>
                  </a:cubicBezTo>
                  <a:cubicBezTo>
                    <a:pt x="620" y="3882"/>
                    <a:pt x="549" y="3941"/>
                    <a:pt x="549" y="4025"/>
                  </a:cubicBezTo>
                  <a:lnTo>
                    <a:pt x="537" y="4715"/>
                  </a:lnTo>
                  <a:cubicBezTo>
                    <a:pt x="537" y="4787"/>
                    <a:pt x="477" y="4834"/>
                    <a:pt x="406" y="4834"/>
                  </a:cubicBezTo>
                  <a:cubicBezTo>
                    <a:pt x="370" y="4834"/>
                    <a:pt x="322" y="4822"/>
                    <a:pt x="311" y="4787"/>
                  </a:cubicBezTo>
                  <a:cubicBezTo>
                    <a:pt x="287" y="4763"/>
                    <a:pt x="263" y="4727"/>
                    <a:pt x="287" y="4703"/>
                  </a:cubicBezTo>
                  <a:lnTo>
                    <a:pt x="406" y="429"/>
                  </a:lnTo>
                  <a:cubicBezTo>
                    <a:pt x="406" y="358"/>
                    <a:pt x="465" y="310"/>
                    <a:pt x="537" y="310"/>
                  </a:cubicBezTo>
                  <a:cubicBezTo>
                    <a:pt x="561" y="310"/>
                    <a:pt x="608" y="322"/>
                    <a:pt x="620" y="358"/>
                  </a:cubicBezTo>
                  <a:cubicBezTo>
                    <a:pt x="656" y="381"/>
                    <a:pt x="668" y="417"/>
                    <a:pt x="656" y="441"/>
                  </a:cubicBezTo>
                  <a:lnTo>
                    <a:pt x="561" y="3358"/>
                  </a:lnTo>
                  <a:cubicBezTo>
                    <a:pt x="561" y="3441"/>
                    <a:pt x="644" y="3513"/>
                    <a:pt x="715" y="3513"/>
                  </a:cubicBezTo>
                  <a:cubicBezTo>
                    <a:pt x="787" y="3513"/>
                    <a:pt x="858" y="3453"/>
                    <a:pt x="858" y="3358"/>
                  </a:cubicBezTo>
                  <a:lnTo>
                    <a:pt x="953" y="441"/>
                  </a:lnTo>
                  <a:cubicBezTo>
                    <a:pt x="953" y="322"/>
                    <a:pt x="906" y="227"/>
                    <a:pt x="834" y="131"/>
                  </a:cubicBezTo>
                  <a:cubicBezTo>
                    <a:pt x="763" y="36"/>
                    <a:pt x="644" y="0"/>
                    <a:pt x="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459;p79">
              <a:extLst>
                <a:ext uri="{FF2B5EF4-FFF2-40B4-BE49-F238E27FC236}">
                  <a16:creationId xmlns:a16="http://schemas.microsoft.com/office/drawing/2014/main" id="{F5DAE768-FC27-4F67-81ED-D0147C8CF4EC}"/>
                </a:ext>
              </a:extLst>
            </p:cNvPr>
            <p:cNvSpPr/>
            <p:nvPr/>
          </p:nvSpPr>
          <p:spPr>
            <a:xfrm>
              <a:off x="6486052" y="2414860"/>
              <a:ext cx="30294" cy="162967"/>
            </a:xfrm>
            <a:custGeom>
              <a:avLst/>
              <a:gdLst/>
              <a:ahLst/>
              <a:cxnLst/>
              <a:rect l="l" t="t" r="r" b="b"/>
              <a:pathLst>
                <a:path w="954" h="5132" extrusionOk="0">
                  <a:moveTo>
                    <a:pt x="406" y="298"/>
                  </a:moveTo>
                  <a:cubicBezTo>
                    <a:pt x="477" y="298"/>
                    <a:pt x="537" y="358"/>
                    <a:pt x="537" y="417"/>
                  </a:cubicBezTo>
                  <a:lnTo>
                    <a:pt x="656" y="4691"/>
                  </a:lnTo>
                  <a:cubicBezTo>
                    <a:pt x="668" y="4715"/>
                    <a:pt x="656" y="4763"/>
                    <a:pt x="620" y="4775"/>
                  </a:cubicBezTo>
                  <a:cubicBezTo>
                    <a:pt x="596" y="4810"/>
                    <a:pt x="560" y="4822"/>
                    <a:pt x="537" y="4822"/>
                  </a:cubicBezTo>
                  <a:cubicBezTo>
                    <a:pt x="465" y="4822"/>
                    <a:pt x="406" y="4763"/>
                    <a:pt x="406" y="4703"/>
                  </a:cubicBezTo>
                  <a:lnTo>
                    <a:pt x="287" y="429"/>
                  </a:lnTo>
                  <a:cubicBezTo>
                    <a:pt x="287" y="405"/>
                    <a:pt x="298" y="358"/>
                    <a:pt x="310" y="346"/>
                  </a:cubicBezTo>
                  <a:cubicBezTo>
                    <a:pt x="346" y="310"/>
                    <a:pt x="370" y="298"/>
                    <a:pt x="406" y="298"/>
                  </a:cubicBezTo>
                  <a:close/>
                  <a:moveTo>
                    <a:pt x="417" y="0"/>
                  </a:moveTo>
                  <a:cubicBezTo>
                    <a:pt x="298" y="0"/>
                    <a:pt x="191" y="48"/>
                    <a:pt x="120" y="131"/>
                  </a:cubicBezTo>
                  <a:cubicBezTo>
                    <a:pt x="48" y="227"/>
                    <a:pt x="1" y="334"/>
                    <a:pt x="1" y="453"/>
                  </a:cubicBezTo>
                  <a:lnTo>
                    <a:pt x="120" y="4715"/>
                  </a:lnTo>
                  <a:cubicBezTo>
                    <a:pt x="120" y="4941"/>
                    <a:pt x="310" y="5132"/>
                    <a:pt x="537" y="5132"/>
                  </a:cubicBezTo>
                  <a:cubicBezTo>
                    <a:pt x="656" y="5132"/>
                    <a:pt x="763" y="5096"/>
                    <a:pt x="834" y="5001"/>
                  </a:cubicBezTo>
                  <a:cubicBezTo>
                    <a:pt x="906" y="4918"/>
                    <a:pt x="953" y="4810"/>
                    <a:pt x="953" y="4691"/>
                  </a:cubicBezTo>
                  <a:lnTo>
                    <a:pt x="834" y="417"/>
                  </a:ln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10641;p79">
            <a:extLst>
              <a:ext uri="{FF2B5EF4-FFF2-40B4-BE49-F238E27FC236}">
                <a16:creationId xmlns:a16="http://schemas.microsoft.com/office/drawing/2014/main" id="{B18E3892-0863-4EF7-9570-59DF844FD618}"/>
              </a:ext>
            </a:extLst>
          </p:cNvPr>
          <p:cNvSpPr/>
          <p:nvPr/>
        </p:nvSpPr>
        <p:spPr>
          <a:xfrm>
            <a:off x="4530382" y="2036293"/>
            <a:ext cx="83230" cy="379536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10968;p80">
            <a:extLst>
              <a:ext uri="{FF2B5EF4-FFF2-40B4-BE49-F238E27FC236}">
                <a16:creationId xmlns:a16="http://schemas.microsoft.com/office/drawing/2014/main" id="{0222DE5A-4952-44E8-8B6A-F963E89EE37B}"/>
              </a:ext>
            </a:extLst>
          </p:cNvPr>
          <p:cNvGrpSpPr/>
          <p:nvPr/>
        </p:nvGrpSpPr>
        <p:grpSpPr>
          <a:xfrm>
            <a:off x="6913103" y="2042202"/>
            <a:ext cx="284847" cy="373627"/>
            <a:chOff x="1805901" y="1960358"/>
            <a:chExt cx="284847" cy="373627"/>
          </a:xfrm>
        </p:grpSpPr>
        <p:sp>
          <p:nvSpPr>
            <p:cNvPr id="31" name="Google Shape;10969;p80">
              <a:extLst>
                <a:ext uri="{FF2B5EF4-FFF2-40B4-BE49-F238E27FC236}">
                  <a16:creationId xmlns:a16="http://schemas.microsoft.com/office/drawing/2014/main" id="{E9873ADE-91ED-4F41-9B36-9D3F6D15E992}"/>
                </a:ext>
              </a:extLst>
            </p:cNvPr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970;p80">
              <a:extLst>
                <a:ext uri="{FF2B5EF4-FFF2-40B4-BE49-F238E27FC236}">
                  <a16:creationId xmlns:a16="http://schemas.microsoft.com/office/drawing/2014/main" id="{8F59646A-A4D0-45A7-85AA-FB5D4E822630}"/>
                </a:ext>
              </a:extLst>
            </p:cNvPr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3E929D2-8013-43F2-9EBD-902592CAD5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9646" t="34383" r="33785" b="39942"/>
          <a:stretch/>
        </p:blipFill>
        <p:spPr>
          <a:xfrm>
            <a:off x="765448" y="4106285"/>
            <a:ext cx="974202" cy="9414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418</Words>
  <Application>Microsoft Office PowerPoint</Application>
  <PresentationFormat>On-screen Show (16:9)</PresentationFormat>
  <Paragraphs>72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Montserrat ExtraLight</vt:lpstr>
      <vt:lpstr>Montserrat ExtraBold</vt:lpstr>
      <vt:lpstr>Montserrat</vt:lpstr>
      <vt:lpstr>Arial</vt:lpstr>
      <vt:lpstr>Futuristic Background by Slidesgo</vt:lpstr>
      <vt:lpstr>DICTIONARIES</vt:lpstr>
      <vt:lpstr>one</vt:lpstr>
      <vt:lpstr>DICTIONARY BASICS</vt:lpstr>
      <vt:lpstr>DICTIONARIES</vt:lpstr>
      <vt:lpstr>DICTIONARY MANIPULATION</vt:lpstr>
      <vt:lpstr>dict[“key”] = new value</vt:lpstr>
      <vt:lpstr>dict[“new key”] = new value</vt:lpstr>
      <vt:lpstr>REMOVING VALUES </vt:lpstr>
      <vt:lpstr>A FEW OTHER METHODS</vt:lpstr>
      <vt:lpstr>TASK FOR THE WEEK</vt:lpstr>
      <vt:lpstr>PowerPoint Presentation</vt:lpstr>
      <vt:lpstr>GOOD LUCK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DICTIONARIES</dc:title>
  <cp:lastModifiedBy>Sam Assareymuriyil</cp:lastModifiedBy>
  <cp:revision>22</cp:revision>
  <dcterms:modified xsi:type="dcterms:W3CDTF">2021-02-16T03:22:01Z</dcterms:modified>
</cp:coreProperties>
</file>